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Raleway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g6iLfb5t/xB7x6ABbE8sb+qbY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853753" y="64294"/>
            <a:ext cx="14580450" cy="6757328"/>
            <a:chOff x="0" y="85725"/>
            <a:chExt cx="19440600" cy="9009771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0" y="85725"/>
              <a:ext cx="19440600" cy="62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0" u="none" cap="none" strike="noStrike">
                  <a:solidFill>
                    <a:srgbClr val="EBEFFE"/>
                  </a:solidFill>
                  <a:latin typeface="Raleway"/>
                  <a:ea typeface="Raleway"/>
                  <a:cs typeface="Raleway"/>
                  <a:sym typeface="Raleway"/>
                </a:rPr>
                <a:t>Turismo-Gestori infrastrutture e impianti a fune </a:t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2311400" y="8495196"/>
              <a:ext cx="148179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EBEFFE"/>
                  </a:solidFill>
                  <a:latin typeface="Raleway"/>
                  <a:ea typeface="Raleway"/>
                  <a:cs typeface="Raleway"/>
                  <a:sym typeface="Raleway"/>
                </a:rPr>
                <a:t>Prepared by: Emanuele, Herman, Beatrice</a:t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9385684" y="6937607"/>
              <a:ext cx="669291" cy="771851"/>
            </a:xfrm>
            <a:custGeom>
              <a:rect b="b" l="l" r="r" t="t"/>
              <a:pathLst>
                <a:path extrusionOk="0" h="771851" w="669291">
                  <a:moveTo>
                    <a:pt x="0" y="0"/>
                  </a:moveTo>
                  <a:lnTo>
                    <a:pt x="669291" y="0"/>
                  </a:lnTo>
                  <a:lnTo>
                    <a:pt x="669291" y="771852"/>
                  </a:lnTo>
                  <a:lnTo>
                    <a:pt x="0" y="7718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" l="0" r="0" t="0"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2311400" y="7323533"/>
              <a:ext cx="6679800" cy="47100"/>
            </a:xfrm>
            <a:prstGeom prst="rect">
              <a:avLst/>
            </a:prstGeom>
            <a:solidFill>
              <a:srgbClr val="EB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0449417" y="7323533"/>
              <a:ext cx="6679800" cy="47100"/>
            </a:xfrm>
            <a:prstGeom prst="rect">
              <a:avLst/>
            </a:prstGeom>
            <a:solidFill>
              <a:srgbClr val="EB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FE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-682311" y="-838200"/>
            <a:ext cx="13747122" cy="12115800"/>
          </a:xfrm>
          <a:custGeom>
            <a:rect b="b" l="l" r="r" t="t"/>
            <a:pathLst>
              <a:path extrusionOk="0" h="12115800" w="13747122">
                <a:moveTo>
                  <a:pt x="0" y="0"/>
                </a:moveTo>
                <a:lnTo>
                  <a:pt x="13747122" y="0"/>
                </a:lnTo>
                <a:lnTo>
                  <a:pt x="13747122" y="12115800"/>
                </a:lnTo>
                <a:lnTo>
                  <a:pt x="0" y="1211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000"/>
            </a:blip>
            <a:stretch>
              <a:fillRect b="-19177" l="0" r="0" t="-22638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 rot="-654212">
            <a:off x="4782835" y="-3113109"/>
            <a:ext cx="16001730" cy="15574195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6812119" y="1021556"/>
            <a:ext cx="10447181" cy="6677347"/>
            <a:chOff x="0" y="-9525"/>
            <a:chExt cx="13929575" cy="8903130"/>
          </a:xfrm>
        </p:grpSpPr>
        <p:sp>
          <p:nvSpPr>
            <p:cNvPr id="97" name="Google Shape;97;p2"/>
            <p:cNvSpPr txBox="1"/>
            <p:nvPr/>
          </p:nvSpPr>
          <p:spPr>
            <a:xfrm>
              <a:off x="0" y="-9525"/>
              <a:ext cx="13929575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4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PROFESSIONE DI OGGI</a:t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0" y="1524353"/>
              <a:ext cx="133453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Manutentore Impianti a Fune</a:t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3462238"/>
              <a:ext cx="12075375" cy="543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Who We Are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Popular Destinations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Guided Tours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Current Promotions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Facts and Figures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Our Team</a:t>
              </a:r>
              <a:endParaRPr/>
            </a:p>
            <a:p>
              <a:pPr indent="-302260" lvl="1" marL="60452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Contact Info</a:t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0" y="2910058"/>
              <a:ext cx="13927309" cy="55689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-1530167" y="0"/>
            <a:ext cx="15442835" cy="10287000"/>
          </a:xfrm>
          <a:custGeom>
            <a:rect b="b" l="l" r="r" t="t"/>
            <a:pathLst>
              <a:path extrusionOk="0" h="10287000" w="15442835">
                <a:moveTo>
                  <a:pt x="0" y="0"/>
                </a:moveTo>
                <a:lnTo>
                  <a:pt x="15442834" y="0"/>
                </a:lnTo>
                <a:lnTo>
                  <a:pt x="154428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 rot="-654212">
            <a:off x="7615144" y="-2314288"/>
            <a:ext cx="12981298" cy="14666964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9449663" y="938237"/>
            <a:ext cx="8008781" cy="589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Presentations are communication tools that can be demonstrations, lectures, speeches, reports, and more. Most of the time, they’re presented before an audience. </a:t>
            </a:r>
            <a:endParaRPr/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75" u="none" cap="none" strike="noStrike">
              <a:solidFill>
                <a:srgbClr val="EBEF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To create a stunning presentation, it's best to simplify your thoughts. Start with an outline of topics and identify highlights, which can be applied to whatever subject you plan on discussing.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2431868" y="9480973"/>
            <a:ext cx="541798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BIJOU TRAVEL &amp; TOURS | 2020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 rot="-654212">
            <a:off x="4935235" y="-2960709"/>
            <a:ext cx="16001730" cy="15574195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7011263" y="491955"/>
            <a:ext cx="10447181" cy="8937947"/>
            <a:chOff x="0" y="-9525"/>
            <a:chExt cx="13929575" cy="11917263"/>
          </a:xfrm>
        </p:grpSpPr>
        <p:sp>
          <p:nvSpPr>
            <p:cNvPr id="107" name="Google Shape;107;p2"/>
            <p:cNvSpPr txBox="1"/>
            <p:nvPr/>
          </p:nvSpPr>
          <p:spPr>
            <a:xfrm>
              <a:off x="0" y="-9525"/>
              <a:ext cx="13929575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4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PROFESSIONE DI OGGI</a:t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1524353"/>
              <a:ext cx="133453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Manutentore Impianti a Fune</a:t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3471763"/>
              <a:ext cx="12075375" cy="8435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1465" lvl="1" marL="58293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Sicurezza e Manutenzione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     - controlli periodici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     - prevenzione di anomalie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     - sostituzione componenti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291465" lvl="1" marL="58293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Conoscenza Tecnica &amp; Elettronica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     </a:t>
              </a:r>
              <a:r>
                <a:rPr b="0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-conoscenza sistemi 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     -risoluzione problemi tecnici</a:t>
              </a:r>
              <a:endParaRPr/>
            </a:p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     -conoscenza principi di base</a:t>
              </a:r>
              <a:endParaRPr/>
            </a:p>
            <a:p>
              <a:pPr indent="0" lvl="0" marL="0" marR="0" rtl="0" algn="l">
                <a:lnSpc>
                  <a:spcPct val="1747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2910058"/>
              <a:ext cx="13927309" cy="55689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418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-506049" y="-490709"/>
            <a:ext cx="7696762" cy="11268419"/>
          </a:xfrm>
          <a:custGeom>
            <a:rect b="b" l="l" r="r" t="t"/>
            <a:pathLst>
              <a:path extrusionOk="0" h="11268419" w="7696762">
                <a:moveTo>
                  <a:pt x="0" y="0"/>
                </a:moveTo>
                <a:lnTo>
                  <a:pt x="7696762" y="0"/>
                </a:lnTo>
                <a:lnTo>
                  <a:pt x="7696762" y="11268418"/>
                </a:lnTo>
                <a:lnTo>
                  <a:pt x="0" y="11268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58" l="0" r="0" t="-1357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5269870" y="650383"/>
            <a:ext cx="12359698" cy="8986234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6102303" y="1303578"/>
            <a:ext cx="10694831" cy="7823147"/>
            <a:chOff x="0" y="-9525"/>
            <a:chExt cx="14259775" cy="10430863"/>
          </a:xfrm>
        </p:grpSpPr>
        <p:sp>
          <p:nvSpPr>
            <p:cNvPr id="118" name="Google Shape;118;p3"/>
            <p:cNvSpPr txBox="1"/>
            <p:nvPr/>
          </p:nvSpPr>
          <p:spPr>
            <a:xfrm>
              <a:off x="0" y="-9525"/>
              <a:ext cx="14259775" cy="2600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399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IMPATTI SU QUESTA PROFESSIONE </a:t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3185225"/>
              <a:ext cx="13927309" cy="30289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0" y="3728015"/>
              <a:ext cx="14259775" cy="780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PACKAGED TOURS</a:t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0" y="4517743"/>
              <a:ext cx="14259775" cy="2306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Presentations are communication tools that can be demonstrations, lectures, speeches, reports, and more. Most of the time, they’re presented before an audience.</a:t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0" y="7325501"/>
              <a:ext cx="14259775" cy="780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CUSTOMIZED TOURS</a:t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0" y="8115230"/>
              <a:ext cx="14259775" cy="2306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Presentations are communication tools that can be demonstrations, lectures, speeches, reports, and more. Most of the time, they’re presented before an audience.</a:t>
              </a: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0" y="0"/>
            <a:ext cx="7190713" cy="10287000"/>
          </a:xfrm>
          <a:custGeom>
            <a:rect b="b" l="l" r="r" t="t"/>
            <a:pathLst>
              <a:path extrusionOk="0" h="10287000" w="7190713">
                <a:moveTo>
                  <a:pt x="0" y="0"/>
                </a:moveTo>
                <a:lnTo>
                  <a:pt x="7190713" y="0"/>
                </a:lnTo>
                <a:lnTo>
                  <a:pt x="71907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294" l="0" r="0" t="-7294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5422270" y="650383"/>
            <a:ext cx="12359698" cy="8986234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6254703" y="1448834"/>
            <a:ext cx="11004597" cy="5586852"/>
            <a:chOff x="0" y="-19050"/>
            <a:chExt cx="14672796" cy="7449135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0" y="-19050"/>
              <a:ext cx="14672796" cy="2684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58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IMPATTI SU QUESTA PROFESSIONE </a:t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0" y="3277482"/>
              <a:ext cx="14330700" cy="31166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0" y="3830330"/>
              <a:ext cx="14672796" cy="808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1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DIGITALIZZAZIONE</a:t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4652733"/>
              <a:ext cx="14672796" cy="722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72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5885466"/>
              <a:ext cx="14672796" cy="808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1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ROBOTICA &amp; INTELLIGENZA ARTIFICIALE</a:t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0" y="6707869"/>
              <a:ext cx="14672796" cy="722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72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 rot="-654212">
            <a:off x="7462744" y="-2466688"/>
            <a:ext cx="12981298" cy="14666964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297263" y="785837"/>
            <a:ext cx="8008781" cy="589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Presentations are communication tools that can be demonstrations, lectures, speeches, reports, and more. Most of the time, they’re presented before an audience. </a:t>
            </a:r>
            <a:endParaRPr/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75" u="none" cap="none" strike="noStrike">
              <a:solidFill>
                <a:srgbClr val="EBEF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To create a stunning presentation, it's best to simplify your thoughts. Start with an outline of topics and identify highlights, which can be applied to whatever subject you plan on discussing.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12279468" y="9328573"/>
            <a:ext cx="541798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BIJOU TRAVEL &amp; TOURS | 2020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 rot="-654212">
            <a:off x="4782835" y="-3113109"/>
            <a:ext cx="16001730" cy="15574195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>
            <a:off x="6812119" y="1021556"/>
            <a:ext cx="10447181" cy="4306416"/>
            <a:chOff x="0" y="-9525"/>
            <a:chExt cx="13929575" cy="5741888"/>
          </a:xfrm>
        </p:grpSpPr>
        <p:sp>
          <p:nvSpPr>
            <p:cNvPr id="142" name="Google Shape;142;p4"/>
            <p:cNvSpPr txBox="1"/>
            <p:nvPr/>
          </p:nvSpPr>
          <p:spPr>
            <a:xfrm>
              <a:off x="0" y="-9525"/>
              <a:ext cx="13929575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4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PROFESSIONE DI DOMANI</a:t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0" y="1524353"/>
              <a:ext cx="133453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Pilota Droni per manutenzione</a:t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3462238"/>
              <a:ext cx="12075375" cy="227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Diminuzione Incidenti sul lavoro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Aumento efficacia</a:t>
              </a:r>
              <a:endParaRPr/>
            </a:p>
            <a:p>
              <a:pPr indent="-123348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75"/>
                <a:buFont typeface="Arial"/>
                <a:buNone/>
              </a:pPr>
              <a:r>
                <a:t/>
              </a:r>
              <a:endParaRPr b="0" i="0" sz="2775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0" y="2910058"/>
              <a:ext cx="13927309" cy="55689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 rot="-654212">
            <a:off x="7615144" y="-2314288"/>
            <a:ext cx="12981298" cy="14666964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9449663" y="938237"/>
            <a:ext cx="8008781" cy="589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Presentations are communication tools that can be demonstrations, lectures, speeches, reports, and more. Most of the time, they’re presented before an audience. </a:t>
            </a:r>
            <a:endParaRPr/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75" u="none" cap="none" strike="noStrike">
              <a:solidFill>
                <a:srgbClr val="EBEF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To create a stunning presentation, it's best to simplify your thoughts. Start with an outline of topics and identify highlights, which can be applied to whatever subject you plan on discussing.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431868" y="9480973"/>
            <a:ext cx="541798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BIJOU TRAVEL &amp; TOURS | 2020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 rot="-654212">
            <a:off x="4935235" y="-2960709"/>
            <a:ext cx="16001730" cy="15574195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4"/>
          <p:cNvGrpSpPr/>
          <p:nvPr/>
        </p:nvGrpSpPr>
        <p:grpSpPr>
          <a:xfrm>
            <a:off x="6964519" y="1173956"/>
            <a:ext cx="10447181" cy="4306416"/>
            <a:chOff x="0" y="-9525"/>
            <a:chExt cx="13929575" cy="5741888"/>
          </a:xfrm>
        </p:grpSpPr>
        <p:sp>
          <p:nvSpPr>
            <p:cNvPr id="151" name="Google Shape;151;p4"/>
            <p:cNvSpPr txBox="1"/>
            <p:nvPr/>
          </p:nvSpPr>
          <p:spPr>
            <a:xfrm>
              <a:off x="0" y="-9525"/>
              <a:ext cx="13929575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4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PROFESSIONE DI DOMANI</a:t>
              </a: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0" y="1524353"/>
              <a:ext cx="133453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Pilota Droni per manutenzione</a:t>
              </a: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0" y="3462238"/>
              <a:ext cx="12075375" cy="227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Diminuzione Incidenti sul lavoro</a:t>
              </a:r>
              <a:endParaRPr/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Aumento efficacia</a:t>
              </a:r>
              <a:endParaRPr/>
            </a:p>
            <a:p>
              <a:pPr indent="-123348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75"/>
                <a:buFont typeface="Arial"/>
                <a:buNone/>
              </a:pPr>
              <a:r>
                <a:t/>
              </a:r>
              <a:endParaRPr b="0" i="0" sz="2775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0" y="2910058"/>
              <a:ext cx="13927309" cy="55689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-800360" y="0"/>
            <a:ext cx="16285815" cy="10287000"/>
          </a:xfrm>
          <a:custGeom>
            <a:rect b="b" l="l" r="r" t="t"/>
            <a:pathLst>
              <a:path extrusionOk="0" h="10287000" w="16285815">
                <a:moveTo>
                  <a:pt x="0" y="0"/>
                </a:moveTo>
                <a:lnTo>
                  <a:pt x="16285814" y="0"/>
                </a:lnTo>
                <a:lnTo>
                  <a:pt x="162858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31" r="-530" t="0"/>
            </a:stretch>
          </a:blipFill>
          <a:ln>
            <a:noFill/>
          </a:ln>
        </p:spPr>
      </p:sp>
      <p:sp>
        <p:nvSpPr>
          <p:cNvPr id="156" name="Google Shape;156;p4"/>
          <p:cNvSpPr/>
          <p:nvPr/>
        </p:nvSpPr>
        <p:spPr>
          <a:xfrm rot="-654212">
            <a:off x="7767544" y="-2161888"/>
            <a:ext cx="12981298" cy="14666964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9602063" y="1090637"/>
            <a:ext cx="8008781" cy="589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Presentations are communication tools that can be demonstrations, lectures, speeches, reports, and more. Most of the time, they’re presented before an audience. </a:t>
            </a:r>
            <a:endParaRPr/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75" u="none" cap="none" strike="noStrike">
              <a:solidFill>
                <a:srgbClr val="EBEF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6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5" u="none" cap="none" strike="noStrike">
                <a:solidFill>
                  <a:srgbClr val="EBEFFE"/>
                </a:solidFill>
                <a:latin typeface="Raleway"/>
                <a:ea typeface="Raleway"/>
                <a:cs typeface="Raleway"/>
                <a:sym typeface="Raleway"/>
              </a:rPr>
              <a:t>To create a stunning presentation, it's best to simplify your thoughts. Start with an outline of topics and identify highlights, which can be applied to whatever subject you plan on discussing.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 rot="-654212">
            <a:off x="5087635" y="-2808309"/>
            <a:ext cx="16001730" cy="15574195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>
            <a:off x="7116919" y="1326356"/>
            <a:ext cx="10447181" cy="6078066"/>
            <a:chOff x="0" y="-9525"/>
            <a:chExt cx="13929575" cy="8104088"/>
          </a:xfrm>
        </p:grpSpPr>
        <p:sp>
          <p:nvSpPr>
            <p:cNvPr id="160" name="Google Shape;160;p4"/>
            <p:cNvSpPr txBox="1"/>
            <p:nvPr/>
          </p:nvSpPr>
          <p:spPr>
            <a:xfrm>
              <a:off x="0" y="-9525"/>
              <a:ext cx="13929575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4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PROFESSIONE DI DOMANI</a:t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0" y="1524353"/>
              <a:ext cx="133453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Pilota Droni per manutenzione</a:t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0" y="3462238"/>
              <a:ext cx="12075375" cy="463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Diminuzione Incidenti sul lavoro</a:t>
              </a:r>
              <a:endParaRPr/>
            </a:p>
            <a:p>
              <a:pPr indent="0" lvl="0" marL="0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75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Aumento efficacia</a:t>
              </a:r>
              <a:endParaRPr/>
            </a:p>
            <a:p>
              <a:pPr indent="0" lvl="0" marL="0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75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299561" lvl="1" marL="599122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364182"/>
                </a:buClr>
                <a:buSzPts val="2775"/>
                <a:buFont typeface="Arial"/>
                <a:buChar char="•"/>
              </a:pPr>
              <a:r>
                <a:rPr b="0" i="0" lang="en-US" sz="2775" u="none" cap="none" strike="noStrike">
                  <a:solidFill>
                    <a:srgbClr val="364182"/>
                  </a:solidFill>
                  <a:latin typeface="Raleway"/>
                  <a:ea typeface="Raleway"/>
                  <a:cs typeface="Raleway"/>
                  <a:sym typeface="Raleway"/>
                </a:rPr>
                <a:t>Riduzione tempi di lavoro </a:t>
              </a:r>
              <a:endParaRPr/>
            </a:p>
            <a:p>
              <a:pPr indent="0" lvl="0" marL="0" marR="0" rtl="0" algn="l">
                <a:lnSpc>
                  <a:spcPct val="16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75" u="none" cap="none" strike="noStrike">
                <a:solidFill>
                  <a:srgbClr val="36418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0" y="2910058"/>
              <a:ext cx="13927309" cy="55689"/>
            </a:xfrm>
            <a:prstGeom prst="rect">
              <a:avLst/>
            </a:prstGeom>
            <a:solidFill>
              <a:srgbClr val="364182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418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 rot="-654212">
            <a:off x="-2507063" y="-2262832"/>
            <a:ext cx="10682662" cy="15096156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206582" y="3094681"/>
            <a:ext cx="8115300" cy="4883519"/>
            <a:chOff x="0" y="0"/>
            <a:chExt cx="10820400" cy="6511359"/>
          </a:xfrm>
        </p:grpSpPr>
        <p:sp>
          <p:nvSpPr>
            <p:cNvPr id="170" name="Google Shape;170;p5"/>
            <p:cNvSpPr txBox="1"/>
            <p:nvPr/>
          </p:nvSpPr>
          <p:spPr>
            <a:xfrm>
              <a:off x="0" y="0"/>
              <a:ext cx="10820400" cy="5456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85" u="none" cap="none" strike="noStrike">
                  <a:solidFill>
                    <a:srgbClr val="EBEFFE"/>
                  </a:solidFill>
                  <a:latin typeface="Raleway"/>
                  <a:ea typeface="Raleway"/>
                  <a:cs typeface="Raleway"/>
                  <a:sym typeface="Raleway"/>
                </a:rPr>
                <a:t>GRAZIE PER LA VOSTRA ATTENZIONE</a:t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0" y="6368707"/>
              <a:ext cx="2211096" cy="142652"/>
            </a:xfrm>
            <a:prstGeom prst="rect">
              <a:avLst/>
            </a:prstGeom>
            <a:solidFill>
              <a:srgbClr val="EB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5"/>
          <p:cNvSpPr/>
          <p:nvPr/>
        </p:nvSpPr>
        <p:spPr>
          <a:xfrm>
            <a:off x="4786439" y="0"/>
            <a:ext cx="16094394" cy="10287000"/>
          </a:xfrm>
          <a:custGeom>
            <a:rect b="b" l="l" r="r" t="t"/>
            <a:pathLst>
              <a:path extrusionOk="0" h="10287000" w="16094394">
                <a:moveTo>
                  <a:pt x="0" y="0"/>
                </a:moveTo>
                <a:lnTo>
                  <a:pt x="16094394" y="0"/>
                </a:lnTo>
                <a:lnTo>
                  <a:pt x="160943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5"/>
          <p:cNvSpPr/>
          <p:nvPr/>
        </p:nvSpPr>
        <p:spPr>
          <a:xfrm rot="-654212">
            <a:off x="-2354663" y="-2110432"/>
            <a:ext cx="10682662" cy="15096156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" name="Google Shape;174;p5"/>
          <p:cNvGrpSpPr/>
          <p:nvPr/>
        </p:nvGrpSpPr>
        <p:grpSpPr>
          <a:xfrm>
            <a:off x="358982" y="3915900"/>
            <a:ext cx="7884462" cy="3661926"/>
            <a:chOff x="0" y="-9525"/>
            <a:chExt cx="10512616" cy="4882567"/>
          </a:xfrm>
        </p:grpSpPr>
        <p:sp>
          <p:nvSpPr>
            <p:cNvPr id="175" name="Google Shape;175;p5"/>
            <p:cNvSpPr txBox="1"/>
            <p:nvPr/>
          </p:nvSpPr>
          <p:spPr>
            <a:xfrm>
              <a:off x="0" y="-9525"/>
              <a:ext cx="10512616" cy="3857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324" u="none" cap="none" strike="noStrike">
                  <a:solidFill>
                    <a:srgbClr val="EBEFFE"/>
                  </a:solidFill>
                  <a:latin typeface="Raleway"/>
                  <a:ea typeface="Raleway"/>
                  <a:cs typeface="Raleway"/>
                  <a:sym typeface="Raleway"/>
                </a:rPr>
                <a:t>GRAZIE PER LA VOSTRA ATTENZIONE</a:t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4734447"/>
              <a:ext cx="2148202" cy="138595"/>
            </a:xfrm>
            <a:prstGeom prst="rect">
              <a:avLst/>
            </a:prstGeom>
            <a:solidFill>
              <a:srgbClr val="EB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